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21"/>
  </p:notesMasterIdLst>
  <p:handoutMasterIdLst>
    <p:handoutMasterId r:id="rId22"/>
  </p:handoutMasterIdLst>
  <p:sldIdLst>
    <p:sldId id="275" r:id="rId2"/>
    <p:sldId id="291" r:id="rId3"/>
    <p:sldId id="312" r:id="rId4"/>
    <p:sldId id="297" r:id="rId5"/>
    <p:sldId id="313" r:id="rId6"/>
    <p:sldId id="292" r:id="rId7"/>
    <p:sldId id="309" r:id="rId8"/>
    <p:sldId id="306" r:id="rId9"/>
    <p:sldId id="307" r:id="rId10"/>
    <p:sldId id="276" r:id="rId11"/>
    <p:sldId id="299" r:id="rId12"/>
    <p:sldId id="305" r:id="rId13"/>
    <p:sldId id="278" r:id="rId14"/>
    <p:sldId id="284" r:id="rId15"/>
    <p:sldId id="295" r:id="rId16"/>
    <p:sldId id="301" r:id="rId17"/>
    <p:sldId id="308" r:id="rId18"/>
    <p:sldId id="310" r:id="rId19"/>
    <p:sldId id="29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C24"/>
    <a:srgbClr val="524E4B"/>
    <a:srgbClr val="342F2B"/>
    <a:srgbClr val="4B3C30"/>
    <a:srgbClr val="847D77"/>
    <a:srgbClr val="FFFFFF"/>
    <a:srgbClr val="4B3C2F"/>
    <a:srgbClr val="ACA1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2332" autoAdjust="0"/>
  </p:normalViewPr>
  <p:slideViewPr>
    <p:cSldViewPr>
      <p:cViewPr>
        <p:scale>
          <a:sx n="100" d="100"/>
          <a:sy n="100" d="100"/>
        </p:scale>
        <p:origin x="-2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60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04365A-26B3-43A2-94C2-3EC28460FFD8}" type="datetime1">
              <a:rPr lang="sk-SK"/>
              <a:pPr>
                <a:defRPr/>
              </a:pPr>
              <a:t>26. 11. 2014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287F3F-2D8D-47BE-8752-373A85864AE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177644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ADCE0F-1FEB-4EB7-AB34-936F5DEC86F1}" type="datetime1">
              <a:rPr lang="sk-SK"/>
              <a:pPr>
                <a:defRPr/>
              </a:pPr>
              <a:t>26. 11. 2014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64B50B4-0B25-44A3-B5FB-2FDE8B15C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6700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altLang="sk-SK" dirty="0" smtClean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8C7FCC2-81A6-4273-96DE-940F18C14CC3}" type="datetime1">
              <a:rPr lang="sk-SK"/>
              <a:pPr>
                <a:defRPr/>
              </a:pPr>
              <a:t>26. 11. 2014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sk-SK" smtClean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94D6994-136D-4228-A5D8-548B1C4D9AA8}" type="datetime1">
              <a:rPr lang="sk-SK"/>
              <a:pPr>
                <a:defRPr/>
              </a:pPr>
              <a:t>26. 11. 2014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sk-SK" smtClean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4200C71-F366-4845-A66A-FFBA6DB822F6}" type="datetime1">
              <a:rPr lang="sk-SK"/>
              <a:pPr>
                <a:defRPr/>
              </a:pPr>
              <a:t>26. 11. 2014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sk-SK" smtClean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4200C71-F366-4845-A66A-FFBA6DB822F6}" type="datetime1">
              <a:rPr lang="sk-SK"/>
              <a:pPr>
                <a:defRPr/>
              </a:pPr>
              <a:t>26. 11. 2014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sk-SK" smtClean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4200C71-F366-4845-A66A-FFBA6DB822F6}" type="datetime1">
              <a:rPr lang="sk-SK"/>
              <a:pPr>
                <a:defRPr/>
              </a:pPr>
              <a:t>26. 11. 2014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sk-SK" smtClean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D3E6D5A-9A1D-4784-A3F1-EB40CB24454B}" type="datetime1">
              <a:rPr lang="sk-SK"/>
              <a:pPr>
                <a:defRPr/>
              </a:pPr>
              <a:t>26. 11. 2014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sk-SK" smtClean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C7E4B7C-92F1-4123-A737-C82F7DE50086}" type="datetime1">
              <a:rPr lang="sk-SK"/>
              <a:pPr>
                <a:defRPr/>
              </a:pPr>
              <a:t>26. 11. 2014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altLang="sk-SK" smtClean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14BE675-3A76-4E27-8035-869A621CC775}" type="datetime1">
              <a:rPr lang="sk-SK"/>
              <a:pPr>
                <a:defRPr/>
              </a:pPr>
              <a:t>26. 11. 2014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78E0A-5DD2-47AB-9D94-6AC101C8E48A}" type="datetime1">
              <a:rPr lang="sk-SK" smtClean="0"/>
              <a:t>26. 11. 2014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0B9D-C52E-4098-B564-301E45831B4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B407D-D69C-4F3C-9F31-B4AB821A873A}" type="datetime1">
              <a:rPr lang="sk-SK" smtClean="0"/>
              <a:t>26. 11. 2014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5402-DCE4-48D6-AB49-BAC3A0D494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C9C8C-5135-4158-8266-70F495A741CC}" type="datetime1">
              <a:rPr lang="sk-SK" smtClean="0"/>
              <a:t>26. 11. 2014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17A80-906F-482D-9317-619E2ADE40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3"/>
          <p:cNvCxnSpPr/>
          <p:nvPr userDrawn="1"/>
        </p:nvCxnSpPr>
        <p:spPr>
          <a:xfrm>
            <a:off x="360363" y="6308725"/>
            <a:ext cx="1403350" cy="0"/>
          </a:xfrm>
          <a:prstGeom prst="line">
            <a:avLst/>
          </a:prstGeom>
          <a:ln w="31750">
            <a:solidFill>
              <a:srgbClr val="4B3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14"/>
          <p:cNvSpPr txBox="1"/>
          <p:nvPr userDrawn="1"/>
        </p:nvSpPr>
        <p:spPr>
          <a:xfrm>
            <a:off x="250825" y="6357938"/>
            <a:ext cx="1728788" cy="363537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>
              <a:defRPr sz="1050">
                <a:solidFill>
                  <a:srgbClr val="847D77"/>
                </a:solidFill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72008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744" y="1916832"/>
            <a:ext cx="6552728" cy="4206768"/>
          </a:xfrm>
        </p:spPr>
        <p:txBody>
          <a:bodyPr>
            <a:normAutofit/>
          </a:bodyPr>
          <a:lstStyle>
            <a:lvl1pPr marL="457200" indent="-457200">
              <a:lnSpc>
                <a:spcPct val="200000"/>
              </a:lnSpc>
              <a:buClr>
                <a:srgbClr val="867B70"/>
              </a:buClr>
              <a:buSzPct val="200000"/>
              <a:buFont typeface="+mj-lt"/>
              <a:buAutoNum type="arabicPeriod"/>
              <a:defRPr sz="2200" cap="all" baseline="0">
                <a:solidFill>
                  <a:srgbClr val="524E4B"/>
                </a:solidFill>
              </a:defRPr>
            </a:lvl1pPr>
            <a:lvl2pPr marL="914400" indent="-457200">
              <a:lnSpc>
                <a:spcPct val="200000"/>
              </a:lnSpc>
              <a:buClr>
                <a:srgbClr val="867B70"/>
              </a:buClr>
              <a:buSzPct val="200000"/>
              <a:buFont typeface="+mj-lt"/>
              <a:buAutoNum type="arabicPeriod"/>
              <a:defRPr sz="2000" cap="all" baseline="0">
                <a:solidFill>
                  <a:srgbClr val="524E4B"/>
                </a:solidFill>
              </a:defRPr>
            </a:lvl2pPr>
            <a:lvl3pPr marL="1143000" indent="-228600">
              <a:lnSpc>
                <a:spcPts val="6100"/>
              </a:lnSpc>
              <a:buClr>
                <a:srgbClr val="867B70"/>
              </a:buClr>
              <a:buSzPct val="300000"/>
              <a:buFont typeface="+mj-lt"/>
              <a:buAutoNum type="arabicPeriod"/>
              <a:defRPr sz="1200" baseline="0">
                <a:solidFill>
                  <a:srgbClr val="524E4B"/>
                </a:solidFill>
              </a:defRPr>
            </a:lvl3pPr>
            <a:lvl4pPr marL="1600200" indent="-228600">
              <a:lnSpc>
                <a:spcPts val="6100"/>
              </a:lnSpc>
              <a:buClr>
                <a:srgbClr val="867B70"/>
              </a:buClr>
              <a:buSzPct val="300000"/>
              <a:buFont typeface="+mj-lt"/>
              <a:buAutoNum type="arabicPeriod"/>
              <a:defRPr sz="1100" baseline="0">
                <a:solidFill>
                  <a:srgbClr val="524E4B"/>
                </a:solidFill>
              </a:defRPr>
            </a:lvl4pPr>
            <a:lvl5pPr marL="2057400" indent="-228600">
              <a:lnSpc>
                <a:spcPts val="6100"/>
              </a:lnSpc>
              <a:buClr>
                <a:srgbClr val="867B70"/>
              </a:buClr>
              <a:buSzPct val="300000"/>
              <a:buFont typeface="+mj-lt"/>
              <a:buAutoNum type="arabicPeriod"/>
              <a:defRPr sz="1100" baseline="0">
                <a:solidFill>
                  <a:srgbClr val="524E4B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79794-02C0-4411-8BA2-590E087BB29D}" type="datetime1">
              <a:rPr lang="sk-SK" smtClean="0"/>
              <a:t>26. 11. 2014</a:t>
            </a:fld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659563" y="6372225"/>
            <a:ext cx="21605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5A04F-E10C-4414-A538-20BBAA2FAF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8000" y="2492896"/>
            <a:ext cx="7272000" cy="3486249"/>
          </a:xfrm>
        </p:spPr>
        <p:txBody>
          <a:bodyPr anchor="b">
            <a:noAutofit/>
          </a:bodyPr>
          <a:lstStyle>
            <a:lvl1pPr marL="360363" indent="-360363" algn="l">
              <a:buClr>
                <a:srgbClr val="ED1C24"/>
              </a:buClr>
              <a:buFont typeface="Calibri" pitchFamily="34" charset="0"/>
              <a:buChar char="/"/>
              <a:defRPr sz="7000" cap="all" baseline="0">
                <a:solidFill>
                  <a:srgbClr val="4B3C2F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563888" y="6309320"/>
            <a:ext cx="3961085" cy="360040"/>
          </a:xfrm>
        </p:spPr>
        <p:txBody>
          <a:bodyPr/>
          <a:lstStyle>
            <a:lvl1pPr marL="0" indent="0" algn="ctr">
              <a:buNone/>
              <a:defRPr sz="1600" baseline="0">
                <a:solidFill>
                  <a:srgbClr val="847D77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2"/>
          </p:nvPr>
        </p:nvSpPr>
        <p:spPr>
          <a:xfrm>
            <a:off x="323850" y="6308725"/>
            <a:ext cx="1944688" cy="365125"/>
          </a:xfrm>
        </p:spPr>
        <p:txBody>
          <a:bodyPr/>
          <a:lstStyle>
            <a:lvl1pPr algn="l">
              <a:defRPr sz="1600"/>
            </a:lvl1pPr>
          </a:lstStyle>
          <a:p>
            <a:pPr>
              <a:defRPr/>
            </a:pPr>
            <a:fld id="{899C913A-1E25-404A-9F30-0D57966E89D5}" type="datetime1">
              <a:rPr lang="sk-SK" smtClean="0"/>
              <a:t>26. 11. 2014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4"/>
          <p:cNvCxnSpPr/>
          <p:nvPr userDrawn="1"/>
        </p:nvCxnSpPr>
        <p:spPr>
          <a:xfrm>
            <a:off x="360363" y="6308725"/>
            <a:ext cx="1403350" cy="0"/>
          </a:xfrm>
          <a:prstGeom prst="line">
            <a:avLst/>
          </a:prstGeom>
          <a:ln w="31750">
            <a:solidFill>
              <a:srgbClr val="4B3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5"/>
          <p:cNvSpPr txBox="1"/>
          <p:nvPr userDrawn="1"/>
        </p:nvSpPr>
        <p:spPr>
          <a:xfrm>
            <a:off x="250825" y="6357938"/>
            <a:ext cx="1728788" cy="363537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>
              <a:defRPr sz="1050">
                <a:solidFill>
                  <a:srgbClr val="847D77"/>
                </a:solidFill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700808"/>
            <a:ext cx="4860000" cy="442535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200" baseline="0">
                <a:solidFill>
                  <a:srgbClr val="524E4B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4088" y="1052736"/>
            <a:ext cx="3456384" cy="507342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200" baseline="0">
                <a:solidFill>
                  <a:srgbClr val="524E4B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60000" y="1052513"/>
            <a:ext cx="4860000" cy="576262"/>
          </a:xfrm>
        </p:spPr>
        <p:txBody>
          <a:bodyPr>
            <a:noAutofit/>
          </a:bodyPr>
          <a:lstStyle>
            <a:lvl1pPr marL="0" indent="0">
              <a:buNone/>
              <a:defRPr sz="3000" cap="all" baseline="0">
                <a:solidFill>
                  <a:srgbClr val="342F2B"/>
                </a:solidFill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E5439-F0CD-4C25-9E9B-8862604EE9DA}" type="datetime1">
              <a:rPr lang="sk-SK" smtClean="0"/>
              <a:t>26. 11. 2014</a:t>
            </a:fld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6659563" y="6372225"/>
            <a:ext cx="21605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5FD95-4E68-43A1-AD2C-CD20B47A6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3"/>
          <p:cNvCxnSpPr/>
          <p:nvPr userDrawn="1"/>
        </p:nvCxnSpPr>
        <p:spPr>
          <a:xfrm>
            <a:off x="360363" y="6308725"/>
            <a:ext cx="1403350" cy="0"/>
          </a:xfrm>
          <a:prstGeom prst="line">
            <a:avLst/>
          </a:prstGeom>
          <a:ln w="31750">
            <a:solidFill>
              <a:srgbClr val="4B3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14"/>
          <p:cNvSpPr txBox="1"/>
          <p:nvPr userDrawn="1"/>
        </p:nvSpPr>
        <p:spPr>
          <a:xfrm>
            <a:off x="250825" y="6357938"/>
            <a:ext cx="1728788" cy="363537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>
              <a:defRPr sz="1050">
                <a:solidFill>
                  <a:srgbClr val="847D77"/>
                </a:solidFill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68000" y="1052513"/>
            <a:ext cx="6552000" cy="576262"/>
          </a:xfrm>
        </p:spPr>
        <p:txBody>
          <a:bodyPr>
            <a:noAutofit/>
          </a:bodyPr>
          <a:lstStyle>
            <a:lvl1pPr marL="0" indent="0">
              <a:buNone/>
              <a:defRPr sz="3000" cap="all" baseline="0">
                <a:solidFill>
                  <a:srgbClr val="342F2B"/>
                </a:solidFill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268000" y="2420888"/>
            <a:ext cx="6552000" cy="3702712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tabLst/>
              <a:defRPr sz="2200">
                <a:solidFill>
                  <a:srgbClr val="524E4B"/>
                </a:solidFill>
              </a:defRPr>
            </a:lvl1pPr>
            <a:lvl2pPr marL="720725" indent="-263525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tabLst/>
              <a:defRPr sz="1600">
                <a:solidFill>
                  <a:srgbClr val="524E4B"/>
                </a:solidFill>
              </a:defRPr>
            </a:lvl2pPr>
            <a:lvl3pPr marL="1081088" indent="-166688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defRPr sz="1400">
                <a:solidFill>
                  <a:srgbClr val="524E4B"/>
                </a:solidFill>
              </a:defRPr>
            </a:lvl3pPr>
            <a:lvl4pPr marL="1524000" indent="-152400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defRPr sz="1200">
                <a:solidFill>
                  <a:srgbClr val="524E4B"/>
                </a:solidFill>
              </a:defRPr>
            </a:lvl4pPr>
            <a:lvl5pPr marL="1976438" indent="-147638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tabLst/>
              <a:defRPr sz="1200">
                <a:solidFill>
                  <a:srgbClr val="524E4B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4F4AA-363C-43AE-8444-9C061BB6FF3A}" type="datetime1">
              <a:rPr lang="sk-SK" smtClean="0"/>
              <a:t>26. 11. 2014</a:t>
            </a:fld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6659563" y="6372225"/>
            <a:ext cx="21605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91BE7-B494-4A8F-883A-CB5086F27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3"/>
          <p:cNvCxnSpPr/>
          <p:nvPr userDrawn="1"/>
        </p:nvCxnSpPr>
        <p:spPr>
          <a:xfrm>
            <a:off x="360363" y="6308725"/>
            <a:ext cx="1403350" cy="0"/>
          </a:xfrm>
          <a:prstGeom prst="line">
            <a:avLst/>
          </a:prstGeom>
          <a:ln w="31750">
            <a:solidFill>
              <a:srgbClr val="4B3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4"/>
          <p:cNvSpPr txBox="1"/>
          <p:nvPr userDrawn="1"/>
        </p:nvSpPr>
        <p:spPr>
          <a:xfrm>
            <a:off x="250825" y="6357938"/>
            <a:ext cx="1728788" cy="363537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>
              <a:defRPr sz="1050">
                <a:solidFill>
                  <a:srgbClr val="847D77"/>
                </a:solidFill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8000" y="1051200"/>
            <a:ext cx="3672152" cy="50724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200" baseline="0">
                <a:solidFill>
                  <a:srgbClr val="524E4B"/>
                </a:solidFill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sz="1800" baseline="0">
                <a:solidFill>
                  <a:srgbClr val="524E4B"/>
                </a:solidFill>
              </a:defRPr>
            </a:lvl2pPr>
            <a:lvl3pPr>
              <a:lnSpc>
                <a:spcPct val="100000"/>
              </a:lnSpc>
              <a:spcBef>
                <a:spcPts val="600"/>
              </a:spcBef>
              <a:defRPr sz="1600" baseline="0">
                <a:solidFill>
                  <a:srgbClr val="524E4B"/>
                </a:solidFill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400" baseline="0">
                <a:solidFill>
                  <a:srgbClr val="524E4B"/>
                </a:solidFill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200" baseline="0">
                <a:solidFill>
                  <a:srgbClr val="524E4B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84168" y="1051200"/>
            <a:ext cx="2735832" cy="50724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2200" baseline="0">
                <a:solidFill>
                  <a:srgbClr val="524E4B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07DC1-AC5B-42AA-B5A4-4AB5D59BA4B8}" type="datetime1">
              <a:rPr lang="sk-SK" smtClean="0"/>
              <a:t>26. 11. 2014</a:t>
            </a:fld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659563" y="6372225"/>
            <a:ext cx="21605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52975-8A66-4298-A199-A0991DFFB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3"/>
          <p:cNvCxnSpPr/>
          <p:nvPr userDrawn="1"/>
        </p:nvCxnSpPr>
        <p:spPr>
          <a:xfrm>
            <a:off x="360363" y="6308725"/>
            <a:ext cx="1403350" cy="0"/>
          </a:xfrm>
          <a:prstGeom prst="line">
            <a:avLst/>
          </a:prstGeom>
          <a:ln w="31750">
            <a:solidFill>
              <a:srgbClr val="4B3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14"/>
          <p:cNvSpPr txBox="1"/>
          <p:nvPr userDrawn="1"/>
        </p:nvSpPr>
        <p:spPr>
          <a:xfrm>
            <a:off x="250825" y="6357938"/>
            <a:ext cx="1728788" cy="363537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>
              <a:defRPr sz="1050">
                <a:solidFill>
                  <a:srgbClr val="847D77"/>
                </a:solidFill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68000" y="1052513"/>
            <a:ext cx="6552000" cy="576262"/>
          </a:xfrm>
        </p:spPr>
        <p:txBody>
          <a:bodyPr>
            <a:noAutofit/>
          </a:bodyPr>
          <a:lstStyle>
            <a:lvl1pPr marL="0" indent="0">
              <a:buNone/>
              <a:defRPr sz="3000" cap="all" baseline="0">
                <a:solidFill>
                  <a:srgbClr val="342F2B"/>
                </a:solidFill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4"/>
          </p:nvPr>
        </p:nvSpPr>
        <p:spPr>
          <a:xfrm>
            <a:off x="2268000" y="2348880"/>
            <a:ext cx="6552000" cy="377472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5AB19-0ABE-4A40-A5D2-0E784B6F3036}" type="datetime1">
              <a:rPr lang="sk-SK" smtClean="0"/>
              <a:t>26. 11. 2014</a:t>
            </a:fld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6659563" y="6372225"/>
            <a:ext cx="21605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D8D34-4C6E-482E-98CC-4F90CD811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3"/>
          <p:cNvCxnSpPr/>
          <p:nvPr userDrawn="1"/>
        </p:nvCxnSpPr>
        <p:spPr>
          <a:xfrm>
            <a:off x="360363" y="6308725"/>
            <a:ext cx="1403350" cy="0"/>
          </a:xfrm>
          <a:prstGeom prst="line">
            <a:avLst/>
          </a:prstGeom>
          <a:ln w="31750">
            <a:solidFill>
              <a:srgbClr val="4B3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4"/>
          <p:cNvSpPr txBox="1"/>
          <p:nvPr userDrawn="1"/>
        </p:nvSpPr>
        <p:spPr>
          <a:xfrm>
            <a:off x="250825" y="6357938"/>
            <a:ext cx="1728788" cy="363537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>
              <a:defRPr sz="1050">
                <a:solidFill>
                  <a:srgbClr val="847D77"/>
                </a:solidFill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dirty="0" err="1" smtClean="0">
                <a:latin typeface="+mn-lt"/>
                <a:cs typeface="+mn-cs"/>
              </a:rPr>
              <a:t>www.tempest.sk</a:t>
            </a: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268000" y="1052513"/>
            <a:ext cx="6552000" cy="576262"/>
          </a:xfrm>
        </p:spPr>
        <p:txBody>
          <a:bodyPr>
            <a:noAutofit/>
          </a:bodyPr>
          <a:lstStyle>
            <a:lvl1pPr marL="0" indent="0">
              <a:buNone/>
              <a:defRPr sz="3000" cap="all" baseline="0">
                <a:solidFill>
                  <a:srgbClr val="342F2B"/>
                </a:solidFill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martArt Placeholder 4"/>
          <p:cNvSpPr>
            <a:spLocks noGrp="1"/>
          </p:cNvSpPr>
          <p:nvPr>
            <p:ph type="dgm" sz="quarter" idx="14"/>
          </p:nvPr>
        </p:nvSpPr>
        <p:spPr>
          <a:xfrm>
            <a:off x="2268538" y="1699200"/>
            <a:ext cx="6552000" cy="44244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SmartArt graphic</a:t>
            </a:r>
            <a:endParaRPr lang="en-US" noProof="0" dirty="0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36480-ABB7-435C-BBA7-BB9943B0BE6F}" type="datetime1">
              <a:rPr lang="sk-SK" smtClean="0"/>
              <a:t>26. 11. 2014</a:t>
            </a:fld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6659563" y="6372225"/>
            <a:ext cx="21605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952E7-23A7-43A5-94E5-82776236A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 userDrawn="1"/>
        </p:nvCxnSpPr>
        <p:spPr>
          <a:xfrm>
            <a:off x="360363" y="6308725"/>
            <a:ext cx="1403350" cy="0"/>
          </a:xfrm>
          <a:prstGeom prst="line">
            <a:avLst/>
          </a:prstGeom>
          <a:ln w="31750">
            <a:solidFill>
              <a:srgbClr val="4B3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k-SK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738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D3CA5-799E-4336-AF4E-5912DDA95C0A}" type="datetime1">
              <a:rPr lang="sk-SK" smtClean="0"/>
              <a:t>26. 11. 2014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D4318-E345-4D58-AD6F-836A7096B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A4412-BB53-40D0-BB79-874D6DBEB52B}" type="datetime1">
              <a:rPr lang="sk-SK" smtClean="0"/>
              <a:t>26. 11. 2014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95A8-32AB-444C-9514-4FDDFBC1DE6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39903-DEC3-462A-A39B-EC2AAD2E7432}" type="datetime1">
              <a:rPr lang="sk-SK" smtClean="0"/>
              <a:t>26. 11. 2014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65297-F312-4D43-93AC-DD19B1473F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4B1AA-4005-4BB8-BE0F-0776A821D01F}" type="datetime1">
              <a:rPr lang="sk-SK" smtClean="0"/>
              <a:t>26. 11. 2014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D475A-6F8B-4E96-BBFB-549115BD5C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5"/>
          <p:cNvCxnSpPr/>
          <p:nvPr userDrawn="1"/>
        </p:nvCxnSpPr>
        <p:spPr>
          <a:xfrm>
            <a:off x="360363" y="6308725"/>
            <a:ext cx="1403350" cy="0"/>
          </a:xfrm>
          <a:prstGeom prst="line">
            <a:avLst/>
          </a:prstGeom>
          <a:ln w="31750">
            <a:solidFill>
              <a:srgbClr val="4B3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/>
          <p:nvPr userDrawn="1"/>
        </p:nvSpPr>
        <p:spPr>
          <a:xfrm>
            <a:off x="250825" y="6357938"/>
            <a:ext cx="1728788" cy="363537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>
              <a:defRPr sz="1050">
                <a:solidFill>
                  <a:srgbClr val="847D77"/>
                </a:solidFill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9A9DD-E908-4539-9ABB-3F702C9DAA15}" type="datetime1">
              <a:rPr lang="sk-SK" smtClean="0"/>
              <a:t>26. 11. 2014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A72A7-3DB4-4780-A0BE-E18D56942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F9501-1410-4E24-A72D-327A8376FB50}" type="datetime1">
              <a:rPr lang="sk-SK" smtClean="0"/>
              <a:t>26. 11. 2014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58D59-79C2-4722-85DF-6AC927F9C3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486FB-E830-4907-84AD-69EA6DA4FFD5}" type="datetime1">
              <a:rPr lang="sk-SK" smtClean="0"/>
              <a:t>26. 11. 2014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4C9E3-9022-48FC-9E23-154B606F86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DFA44-DEF2-4B5F-93CC-AD6DB1D0FB70}" type="datetime1">
              <a:rPr lang="sk-SK" smtClean="0"/>
              <a:t>26. 11. 2014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3B646-957C-447B-A2D5-5E1882F881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4763" y="0"/>
            <a:ext cx="2246313" cy="685800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68313" y="11255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k-SK" smtClean="0"/>
              <a:t>Click to edit Master title style</a:t>
            </a:r>
            <a:endParaRPr lang="sk-SK" altLang="sk-SK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92375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k-SK" smtClean="0"/>
              <a:t>Click to edit Master text styles</a:t>
            </a:r>
          </a:p>
          <a:p>
            <a:pPr lvl="1"/>
            <a:r>
              <a:rPr lang="en-US" altLang="sk-SK" smtClean="0"/>
              <a:t>Second level</a:t>
            </a:r>
          </a:p>
          <a:p>
            <a:pPr lvl="2"/>
            <a:r>
              <a:rPr lang="en-US" altLang="sk-SK" smtClean="0"/>
              <a:t>Third level</a:t>
            </a:r>
          </a:p>
          <a:p>
            <a:pPr lvl="3"/>
            <a:r>
              <a:rPr lang="en-US" altLang="sk-SK" smtClean="0"/>
              <a:t>Fourth level</a:t>
            </a:r>
          </a:p>
          <a:p>
            <a:pPr lvl="4"/>
            <a:r>
              <a:rPr lang="en-US" altLang="sk-SK" smtClean="0"/>
              <a:t>Fifth level</a:t>
            </a:r>
            <a:endParaRPr lang="sk-SK" altLang="sk-SK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B4C4EB-929D-4755-9D7A-EEB5C40CAF39}" type="datetime1">
              <a:rPr lang="sk-SK" smtClean="0"/>
              <a:t>26. 11. 2014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D48EA6-012A-491D-BA8B-67E1810867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6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867400" y="333375"/>
            <a:ext cx="28543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7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395288" y="333375"/>
            <a:ext cx="184626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88" r:id="rId4"/>
    <p:sldLayoutId id="2147483789" r:id="rId5"/>
    <p:sldLayoutId id="2147483798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9" r:id="rId12"/>
    <p:sldLayoutId id="2147483800" r:id="rId13"/>
    <p:sldLayoutId id="2147483801" r:id="rId14"/>
    <p:sldLayoutId id="2147483802" r:id="rId15"/>
    <p:sldLayoutId id="2147483803" r:id="rId16"/>
    <p:sldLayoutId id="2147483804" r:id="rId17"/>
    <p:sldLayoutId id="2147483805" r:id="rId18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4213" y="1700213"/>
            <a:ext cx="7772400" cy="1470025"/>
          </a:xfrm>
        </p:spPr>
        <p:txBody>
          <a:bodyPr/>
          <a:lstStyle/>
          <a:p>
            <a:pPr eaLnBrk="1" hangingPunct="1"/>
            <a:r>
              <a:rPr lang="sk-SK" altLang="sk-SK" sz="4000" dirty="0" smtClean="0"/>
              <a:t>Centrálny dátový archív </a:t>
            </a:r>
            <a:r>
              <a:rPr lang="sk-SK" altLang="sk-SK" sz="4000" smtClean="0"/>
              <a:t>– </a:t>
            </a:r>
            <a:r>
              <a:rPr lang="sk-SK" sz="4000"/>
              <a:t>Dlhodobá ochrana digitalizovaného kultúrneho dedičstva na Slovensku</a:t>
            </a:r>
            <a:endParaRPr lang="sk-SK" altLang="sk-SK" sz="40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223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>
                <a:solidFill>
                  <a:schemeClr val="tx1"/>
                </a:solidFill>
              </a:rPr>
              <a:t>Ing. Alojz </a:t>
            </a:r>
            <a:r>
              <a:rPr lang="sk-SK" dirty="0" err="1" smtClean="0">
                <a:solidFill>
                  <a:schemeClr val="tx1"/>
                </a:solidFill>
              </a:rPr>
              <a:t>Androvič</a:t>
            </a:r>
            <a:r>
              <a:rPr lang="sk-SK" dirty="0" smtClean="0">
                <a:solidFill>
                  <a:schemeClr val="tx1"/>
                </a:solidFill>
              </a:rPr>
              <a:t>, PhD. – Mgr. Ivan </a:t>
            </a:r>
            <a:r>
              <a:rPr lang="sk-SK" dirty="0" err="1" smtClean="0">
                <a:solidFill>
                  <a:schemeClr val="tx1"/>
                </a:solidFill>
              </a:rPr>
              <a:t>Ciglan</a:t>
            </a:r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13316" name="Obrázok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4724400"/>
            <a:ext cx="27622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25538"/>
            <a:ext cx="8229600" cy="6477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Čo je CDA?</a:t>
            </a:r>
            <a:endParaRPr lang="sk-SK" dirty="0"/>
          </a:p>
        </p:txBody>
      </p:sp>
      <p:sp>
        <p:nvSpPr>
          <p:cNvPr id="19459" name="Content Placeholder 2"/>
          <p:cNvSpPr>
            <a:spLocks noGrp="1"/>
          </p:cNvSpPr>
          <p:nvPr>
            <p:ph sz="half" idx="2"/>
          </p:nvPr>
        </p:nvSpPr>
        <p:spPr>
          <a:xfrm>
            <a:off x="611188" y="1989138"/>
            <a:ext cx="8208962" cy="4248150"/>
          </a:xfrm>
        </p:spPr>
        <p:txBody>
          <a:bodyPr/>
          <a:lstStyle/>
          <a:p>
            <a:pPr marL="180975" indent="-180975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</a:pPr>
            <a:r>
              <a:rPr lang="sk-SK" altLang="sk-SK" cap="none" dirty="0" smtClean="0"/>
              <a:t>2 geograficky oddelené lokality (Bratislava, Martin)</a:t>
            </a:r>
          </a:p>
          <a:p>
            <a:pPr marL="180975" indent="-180975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</a:pPr>
            <a:r>
              <a:rPr lang="sk-SK" altLang="sk-SK" cap="none" dirty="0" smtClean="0"/>
              <a:t>2 aktívne lokality sú schopné fungovať navzájom nezávisle</a:t>
            </a:r>
          </a:p>
          <a:p>
            <a:pPr marL="180975" indent="-180975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</a:pPr>
            <a:r>
              <a:rPr lang="sk-SK" altLang="sk-SK" cap="none" dirty="0" smtClean="0"/>
              <a:t>Pasívny sklad </a:t>
            </a:r>
            <a:r>
              <a:rPr lang="sk-SK" altLang="sk-SK" cap="none" dirty="0" err="1" smtClean="0"/>
              <a:t>médii</a:t>
            </a:r>
            <a:r>
              <a:rPr lang="sk-SK" altLang="sk-SK" cap="none" dirty="0" smtClean="0"/>
              <a:t> – uchováva záložné kópie</a:t>
            </a:r>
          </a:p>
          <a:p>
            <a:pPr marL="180975" indent="-180975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</a:pPr>
            <a:r>
              <a:rPr lang="sk-SK" altLang="sk-SK" cap="none" dirty="0" smtClean="0"/>
              <a:t>Voči iným archívom je CDA nezávislý archív</a:t>
            </a:r>
          </a:p>
          <a:p>
            <a:pPr marL="180975" indent="-180975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</a:pPr>
            <a:r>
              <a:rPr lang="sk-SK" altLang="sk-SK" cap="none" dirty="0" smtClean="0"/>
              <a:t>OAIS </a:t>
            </a:r>
            <a:r>
              <a:rPr lang="sk-SK" altLang="sk-SK" cap="none" dirty="0" err="1" smtClean="0"/>
              <a:t>compliant</a:t>
            </a:r>
            <a:r>
              <a:rPr lang="sk-SK" altLang="sk-SK" cap="none" dirty="0" smtClean="0"/>
              <a:t> (ISO 14721:2012) a „</a:t>
            </a:r>
            <a:r>
              <a:rPr lang="sk-SK" altLang="sk-SK" cap="none" dirty="0" err="1" smtClean="0"/>
              <a:t>best</a:t>
            </a:r>
            <a:r>
              <a:rPr lang="sk-SK" altLang="sk-SK" cap="none" dirty="0" smtClean="0"/>
              <a:t> </a:t>
            </a:r>
            <a:r>
              <a:rPr lang="sk-SK" altLang="sk-SK" cap="none" dirty="0" err="1" smtClean="0"/>
              <a:t>practices</a:t>
            </a:r>
            <a:r>
              <a:rPr lang="sk-SK" altLang="sk-SK" cap="none" dirty="0" smtClean="0"/>
              <a:t>“ v oblasti budovania dátových centier a LTP archívov (ISO 16363)</a:t>
            </a:r>
          </a:p>
          <a:p>
            <a:pPr marL="180975" indent="-180975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</a:pPr>
            <a:r>
              <a:rPr lang="sk-SK" altLang="sk-SK" cap="none" dirty="0" smtClean="0"/>
              <a:t>Certifikovaný podľa ISO 27001:2013 (SMIB)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2C5BC2-B840-40A6-AC2F-339F4418E7F1}" type="datetime1">
              <a:rPr lang="sk-SK" smtClean="0"/>
              <a:t>26. 11. 2014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25538"/>
            <a:ext cx="8229600" cy="6477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Vyššie ciele</a:t>
            </a:r>
            <a:endParaRPr lang="sk-SK" dirty="0"/>
          </a:p>
        </p:txBody>
      </p:sp>
      <p:sp>
        <p:nvSpPr>
          <p:cNvPr id="20483" name="Content Placeholder 2"/>
          <p:cNvSpPr>
            <a:spLocks noGrp="1"/>
          </p:cNvSpPr>
          <p:nvPr>
            <p:ph sz="half" idx="2"/>
          </p:nvPr>
        </p:nvSpPr>
        <p:spPr>
          <a:xfrm>
            <a:off x="611188" y="1989138"/>
            <a:ext cx="8208962" cy="4248150"/>
          </a:xfrm>
        </p:spPr>
        <p:txBody>
          <a:bodyPr>
            <a:normAutofit lnSpcReduction="10000"/>
          </a:bodyPr>
          <a:lstStyle/>
          <a:p>
            <a:pPr marL="180975" indent="-180975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</a:pPr>
            <a:r>
              <a:rPr lang="sk-SK" altLang="sk-SK" cap="none" dirty="0" smtClean="0"/>
              <a:t>Ochrana kultúrneho dedičstva – tvorba dlhodobé uchovávanie digitálnych surogátov KO, zlepšenie dokumentačnej úrovne KO</a:t>
            </a:r>
          </a:p>
          <a:p>
            <a:pPr marL="180975" indent="-180975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</a:pPr>
            <a:r>
              <a:rPr lang="sk-SK" altLang="sk-SK" cap="none" dirty="0" smtClean="0"/>
              <a:t>Vytvorenie podpornej platformy pre sprístupnenie kultúrneho dedičstva širokej verejnosti</a:t>
            </a:r>
          </a:p>
          <a:p>
            <a:pPr marL="180975" indent="-180975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</a:pPr>
            <a:r>
              <a:rPr lang="sk-SK" altLang="sk-SK" cap="none" dirty="0" smtClean="0"/>
              <a:t>Chrániť digitalizované KO pred živelnými pohromami a mimoriadnymi udalosťami</a:t>
            </a:r>
          </a:p>
          <a:p>
            <a:pPr marL="180975" indent="-180975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</a:pPr>
            <a:r>
              <a:rPr lang="sk-SK" altLang="sk-SK" cap="none" dirty="0" smtClean="0"/>
              <a:t>Rozvoj znalostnej spoločnosti a služieb s pridanou hodnotou</a:t>
            </a:r>
          </a:p>
          <a:p>
            <a:pPr marL="180975" indent="-180975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</a:pPr>
            <a:r>
              <a:rPr lang="sk-SK" altLang="sk-SK" cap="none" dirty="0" smtClean="0"/>
              <a:t>Vzdelávanie a rozvoj odborných znalostí pracovníkov v rezorte kultúry </a:t>
            </a:r>
          </a:p>
          <a:p>
            <a:pPr marL="180975" indent="-180975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</a:pPr>
            <a:r>
              <a:rPr lang="sk-SK" altLang="sk-SK" cap="none" dirty="0" smtClean="0"/>
              <a:t>Zlepšenie technologickej infraštruktúry</a:t>
            </a:r>
          </a:p>
          <a:p>
            <a:pPr marL="180975" indent="-180975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</a:pPr>
            <a:r>
              <a:rPr lang="sk-SK" altLang="sk-SK" cap="none" dirty="0" smtClean="0"/>
              <a:t>Podpora výskumu, vzdelávania a zamestnanosti</a:t>
            </a:r>
          </a:p>
          <a:p>
            <a:pPr marL="180975" indent="-180975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</a:pPr>
            <a:endParaRPr lang="sk-SK" altLang="sk-SK" cap="none" dirty="0" smtClean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EF0730-E96D-495A-90E4-2C456EBB6359}" type="datetime1">
              <a:rPr lang="sk-SK" smtClean="0"/>
              <a:t>26. 11. 2014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1125538"/>
            <a:ext cx="8229600" cy="6477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Čo sme dosiahli</a:t>
            </a:r>
            <a:endParaRPr lang="sk-SK" dirty="0"/>
          </a:p>
        </p:txBody>
      </p:sp>
      <p:sp>
        <p:nvSpPr>
          <p:cNvPr id="22531" name="Content Placeholder 2"/>
          <p:cNvSpPr>
            <a:spLocks noGrp="1"/>
          </p:cNvSpPr>
          <p:nvPr>
            <p:ph sz="half" idx="2"/>
          </p:nvPr>
        </p:nvSpPr>
        <p:spPr>
          <a:xfrm>
            <a:off x="611188" y="1989138"/>
            <a:ext cx="8208962" cy="4248150"/>
          </a:xfrm>
        </p:spPr>
        <p:txBody>
          <a:bodyPr>
            <a:normAutofit fontScale="92500" lnSpcReduction="10000"/>
          </a:bodyPr>
          <a:lstStyle/>
          <a:p>
            <a:pPr marL="180975" indent="-180975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</a:pPr>
            <a:r>
              <a:rPr lang="sk-SK" altLang="sk-SK" sz="2800" cap="none" dirty="0" smtClean="0"/>
              <a:t>Vybudovanie projektového zázemia (rekonštrukcia budovy Klariská, prispôsobenie priestorov potrebám CDA)</a:t>
            </a:r>
          </a:p>
          <a:p>
            <a:pPr marL="180975" indent="-180975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</a:pPr>
            <a:r>
              <a:rPr lang="sk-SK" altLang="sk-SK" sz="2800" cap="none" dirty="0" smtClean="0"/>
              <a:t>Inštalácia IKT prostriedkov a podporných </a:t>
            </a:r>
            <a:r>
              <a:rPr lang="sk-SK" altLang="sk-SK" sz="2800" cap="none" dirty="0" err="1" smtClean="0"/>
              <a:t>non-IKT</a:t>
            </a:r>
            <a:r>
              <a:rPr lang="sk-SK" altLang="sk-SK" sz="2800" cap="none" dirty="0" smtClean="0"/>
              <a:t> technológii</a:t>
            </a:r>
          </a:p>
          <a:p>
            <a:pPr marL="180975" indent="-180975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</a:pPr>
            <a:r>
              <a:rPr lang="sk-SK" altLang="sk-SK" sz="2800" cap="none" dirty="0" smtClean="0"/>
              <a:t>Zostavenie implementačného a prevádzkového tímu (vo finále - 12 pracovníkov)</a:t>
            </a:r>
          </a:p>
          <a:p>
            <a:pPr marL="180975" indent="-180975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</a:pPr>
            <a:r>
              <a:rPr lang="sk-SK" altLang="sk-SK" sz="2800" cap="none" dirty="0" smtClean="0"/>
              <a:t>Spustenie pilotnej prevádzky archívu</a:t>
            </a:r>
          </a:p>
          <a:p>
            <a:pPr marL="180975" indent="-180975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</a:pPr>
            <a:r>
              <a:rPr lang="sk-SK" altLang="sk-SK" sz="2800" cap="none" dirty="0" smtClean="0"/>
              <a:t>Nastavenie a spustenie logistiky zberu dát</a:t>
            </a:r>
          </a:p>
          <a:p>
            <a:pPr marL="180975" indent="-180975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</a:pPr>
            <a:r>
              <a:rPr lang="sk-SK" altLang="sk-SK" sz="2800" cap="none" dirty="0" smtClean="0"/>
              <a:t>Implementácia SMIB (ISO 27001, ISO 27002)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7CC2DD-B8BC-4B3A-A324-E55A8BB89C96}" type="datetime1">
              <a:rPr lang="sk-SK" smtClean="0"/>
              <a:t>26. 11. 2014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68313" y="1125538"/>
            <a:ext cx="8229600" cy="7191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Základné procesy archívu</a:t>
            </a:r>
            <a:endParaRPr lang="sk-SK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2268538" y="1916113"/>
            <a:ext cx="6551612" cy="420687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 </a:t>
            </a:r>
            <a:r>
              <a:rPr lang="sk-SK" dirty="0" err="1" smtClean="0"/>
              <a:t>Submisia</a:t>
            </a:r>
            <a:r>
              <a:rPr lang="sk-SK" dirty="0" smtClean="0"/>
              <a:t> a </a:t>
            </a:r>
            <a:r>
              <a:rPr lang="sk-SK" dirty="0" err="1" smtClean="0"/>
              <a:t>Ingescia</a:t>
            </a:r>
            <a:endParaRPr lang="sk-SK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k-SK" dirty="0" err="1" smtClean="0"/>
              <a:t>Diseminácia</a:t>
            </a:r>
            <a:endParaRPr lang="sk-SK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Synchronizácia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Dlhodobé uchovanie (</a:t>
            </a:r>
            <a:r>
              <a:rPr lang="en-US" cap="none" dirty="0" smtClean="0"/>
              <a:t>Long-term </a:t>
            </a:r>
            <a:r>
              <a:rPr lang="sk-SK" cap="none" dirty="0" smtClean="0"/>
              <a:t>P</a:t>
            </a:r>
            <a:r>
              <a:rPr lang="en-US" cap="none" dirty="0" smtClean="0"/>
              <a:t>reservation</a:t>
            </a:r>
            <a:r>
              <a:rPr lang="sk-SK" dirty="0" smtClean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Manažment CDA (finančný, personálny, technologický, bezpečnostný, Prevádzkový, metodický...)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sk-SK" dirty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184882-F9EA-4B53-90DD-552E582DADCE}" type="datetime1">
              <a:rPr lang="sk-SK" smtClean="0"/>
              <a:t>26. 11. 2014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25538"/>
            <a:ext cx="8229600" cy="7191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Manažment CDA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268538" y="1916113"/>
            <a:ext cx="6551612" cy="4206875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pl-PL" cap="none" dirty="0" smtClean="0"/>
              <a:t> Negociácia „Dohody o zverení obsahu na dlhodobú archiváciu”</a:t>
            </a:r>
            <a:r>
              <a:rPr lang="en-US" cap="none" dirty="0" smtClean="0"/>
              <a:t> </a:t>
            </a:r>
            <a:r>
              <a:rPr lang="sk-SK" cap="none" dirty="0" smtClean="0"/>
              <a:t>s príslušnými PFI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sk-SK" cap="none" dirty="0" smtClean="0"/>
              <a:t> Tvorba a manažment profilov pre vklad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sk-SK" cap="none" dirty="0" smtClean="0"/>
              <a:t> Komplexné riadenie vkladu dát (kampane) 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sk-SK" cap="none" dirty="0" smtClean="0"/>
              <a:t> Monitorovanie prevádzky archívu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sk-SK" cap="none" dirty="0" smtClean="0"/>
              <a:t> Identifikovanie, správa a riešenie incidentov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sk-SK" cap="none" dirty="0" smtClean="0"/>
              <a:t> Metodická činnosť a </a:t>
            </a:r>
            <a:r>
              <a:rPr lang="sk-SK" cap="none" dirty="0"/>
              <a:t>p</a:t>
            </a:r>
            <a:r>
              <a:rPr lang="sk-SK" cap="none" dirty="0" smtClean="0"/>
              <a:t>lánovanie:</a:t>
            </a:r>
          </a:p>
          <a:p>
            <a:pPr marL="457200" lvl="1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sk-SK" cap="none" dirty="0" smtClean="0"/>
              <a:t> technologických </a:t>
            </a:r>
            <a:r>
              <a:rPr lang="sk-SK" cap="none" dirty="0" err="1" smtClean="0"/>
              <a:t>upgrade</a:t>
            </a:r>
            <a:endParaRPr lang="sk-SK" cap="none" dirty="0" smtClean="0"/>
          </a:p>
          <a:p>
            <a:pPr marL="457200" lvl="1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sk-SK" cap="none" dirty="0" smtClean="0"/>
              <a:t> organizačnej štruktúry</a:t>
            </a:r>
          </a:p>
          <a:p>
            <a:pPr marL="457200" lvl="1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sk-SK" cap="none" dirty="0" smtClean="0"/>
              <a:t> finančnej udržateľnosti</a:t>
            </a:r>
          </a:p>
          <a:p>
            <a:pPr marL="457200" lvl="1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sk-SK" cap="none" dirty="0" smtClean="0"/>
              <a:t> strednodobých a dlhodobých zmien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sk-SK" cap="none" dirty="0" smtClean="0"/>
              <a:t> Aplikácia legislatívnych opatrení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sk-SK" cap="none" dirty="0" smtClean="0"/>
              <a:t> Krízový manažment &amp; manažment rizík</a:t>
            </a:r>
          </a:p>
          <a:p>
            <a:pPr eaLnBrk="1" fontAlgn="auto" hangingPunct="1">
              <a:spcAft>
                <a:spcPts val="0"/>
              </a:spcAft>
              <a:buFont typeface="+mj-lt"/>
              <a:buNone/>
              <a:defRPr/>
            </a:pP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9CA68B-A79A-4747-942D-FA1CAFF59FD2}" type="datetime1">
              <a:rPr lang="sk-SK" smtClean="0"/>
              <a:t>26. 11. 2014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25538"/>
            <a:ext cx="8229600" cy="7191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Certifikácia LTP v rámci CDA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116013" y="1916113"/>
            <a:ext cx="7704137" cy="4321175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sk-SK" sz="2800" dirty="0" smtClean="0"/>
              <a:t>Certifikácia úložiska pre dlhodobú archiváciu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sk-SK" sz="2800" dirty="0" smtClean="0"/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sk-SK" sz="2400" cap="none" dirty="0" smtClean="0"/>
              <a:t>Zrealizované: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sk-SK" sz="2400" cap="none" dirty="0" smtClean="0"/>
              <a:t> ISO 14721 OAIS </a:t>
            </a:r>
            <a:r>
              <a:rPr lang="sk-SK" sz="2400" cap="none" dirty="0" err="1" smtClean="0"/>
              <a:t>reference</a:t>
            </a:r>
            <a:r>
              <a:rPr lang="sk-SK" sz="2400" cap="none" dirty="0" smtClean="0"/>
              <a:t> model (</a:t>
            </a:r>
            <a:r>
              <a:rPr lang="sk-SK" sz="2400" cap="none" dirty="0" err="1" smtClean="0"/>
              <a:t>self-check</a:t>
            </a:r>
            <a:r>
              <a:rPr lang="sk-SK" sz="2400" cap="none" dirty="0" smtClean="0"/>
              <a:t>)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sk-SK" sz="2400" cap="none" dirty="0" smtClean="0"/>
              <a:t> Informačná bezpečnosť (SMIB) / Riadenie bezpečnostných rizík – ISO 27001, ISO 27002 (audit nezávislou autoritou)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None/>
              <a:defRPr/>
            </a:pPr>
            <a:r>
              <a:rPr lang="sk-SK" sz="2400" cap="none" dirty="0" smtClean="0"/>
              <a:t>Plán: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sk-SK" sz="2400" cap="none" dirty="0" smtClean="0"/>
              <a:t> LTP – STN ISO 16363 - Systémy prenosu vesmírnych údajov a informácií. Audit a certifikácia dôveryhodných digitálnych úložísk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  <a:defRPr/>
            </a:pPr>
            <a:r>
              <a:rPr lang="sk-SK" sz="2400" cap="none" dirty="0" smtClean="0"/>
              <a:t> Manažérstvo kvality - ISO 9001</a:t>
            </a:r>
          </a:p>
          <a:p>
            <a:pPr marL="1171575" lvl="1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endParaRPr lang="sk-SK" cap="none" dirty="0" smtClean="0"/>
          </a:p>
          <a:p>
            <a:pPr marL="1171575" lvl="1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endParaRPr lang="sk-SK" cap="none" dirty="0" smtClean="0"/>
          </a:p>
          <a:p>
            <a:pPr marL="714375" indent="0" eaLnBrk="1" fontAlgn="auto" hangingPunct="1">
              <a:spcAft>
                <a:spcPts val="0"/>
              </a:spcAft>
              <a:buFont typeface="+mj-lt"/>
              <a:buNone/>
              <a:defRPr/>
            </a:pP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3129CB-88ED-425D-B3F2-26DB85564969}" type="datetime1">
              <a:rPr lang="sk-SK" smtClean="0"/>
              <a:t>26. 11. 2014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>
          <a:xfrm>
            <a:off x="468313" y="1125538"/>
            <a:ext cx="8229600" cy="719137"/>
          </a:xfrm>
        </p:spPr>
        <p:txBody>
          <a:bodyPr/>
          <a:lstStyle/>
          <a:p>
            <a:r>
              <a:rPr lang="sk-SK" altLang="sk-SK" dirty="0" smtClean="0"/>
              <a:t>Čo nás čaká?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2268538" y="1916113"/>
            <a:ext cx="6551612" cy="4206875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Doriešenie autorsko-právnych otázok (Legislatívne úpravy)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Finančné zabezpečenie – zabezpečenie udržateľnosti</a:t>
            </a:r>
            <a:endParaRPr lang="sk-SK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Určenie Legislatívneho rámca CDA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Udržanie certifikácie - SMIB (ISO/IEC 27001:2013)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Zavedenie rutinnej prevádzky</a:t>
            </a:r>
            <a:endParaRPr lang="sk-SK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Akvizícia  a stabilizácia kvalifikovaného odborného personálu</a:t>
            </a:r>
            <a:endParaRPr lang="sk-SK" dirty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6C64EC-26C3-4EB1-B179-D6B573E3B229}" type="datetime1">
              <a:rPr lang="sk-SK" smtClean="0"/>
              <a:t>26. 11. 2014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Problémy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Oneskorenia v implementácii (VO, dodávky, vstup dát z PFI)</a:t>
            </a:r>
          </a:p>
          <a:p>
            <a:r>
              <a:rPr lang="sk-SK" dirty="0" smtClean="0"/>
              <a:t>Technicko-technologické </a:t>
            </a:r>
          </a:p>
          <a:p>
            <a:r>
              <a:rPr lang="sk-SK" dirty="0" smtClean="0"/>
              <a:t>Personálny manažment</a:t>
            </a:r>
          </a:p>
          <a:p>
            <a:r>
              <a:rPr lang="sk-SK" dirty="0" smtClean="0"/>
              <a:t>Administratívne úkony z hľadiska riadenia projektov OPIS (kontrolné mechanizmy)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178507-1BD9-4E63-92E7-37AC571FC95A}" type="datetime1">
              <a:rPr lang="sk-SK" smtClean="0"/>
              <a:t>26. 11. 2014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Výzvy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827584" y="1844824"/>
            <a:ext cx="7992888" cy="42787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smtClean="0"/>
              <a:t>Zvýšenie priepustnosti systému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smtClean="0"/>
              <a:t>Nasadenie formátových špecialistov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smtClean="0"/>
              <a:t>Nasadenie kurátorov </a:t>
            </a:r>
            <a:r>
              <a:rPr lang="sk-SK" dirty="0" err="1" smtClean="0"/>
              <a:t>metadát</a:t>
            </a:r>
            <a:r>
              <a:rPr lang="sk-SK" dirty="0" smtClean="0"/>
              <a:t> v PFI a CDA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smtClean="0"/>
              <a:t>Spolupráca na Konsolidácii </a:t>
            </a:r>
            <a:r>
              <a:rPr lang="sk-SK" dirty="0" err="1" smtClean="0"/>
              <a:t>metadát</a:t>
            </a:r>
            <a:endParaRPr lang="sk-SK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smtClean="0"/>
              <a:t>Finančne a personálne stabilizovať CDA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18BCE0-9539-46B9-A7F4-B3AB475A036A}" type="datetime1">
              <a:rPr lang="sk-SK" smtClean="0"/>
              <a:t>26. 11. 2014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65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3"/>
          <p:cNvSpPr>
            <a:spLocks noGrp="1"/>
          </p:cNvSpPr>
          <p:nvPr>
            <p:ph type="ctrTitle"/>
          </p:nvPr>
        </p:nvSpPr>
        <p:spPr>
          <a:xfrm>
            <a:off x="684213" y="2852738"/>
            <a:ext cx="7772400" cy="1470025"/>
          </a:xfrm>
        </p:spPr>
        <p:txBody>
          <a:bodyPr/>
          <a:lstStyle/>
          <a:p>
            <a:r>
              <a:rPr lang="sk-SK" altLang="sk-SK" dirty="0" smtClean="0"/>
              <a:t>Ďakujem za pozornosť.</a:t>
            </a: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331913" y="4581525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sk-SK" dirty="0"/>
              <a:t>http://cda.kultury.sk/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dirty="0" smtClean="0"/>
              <a:t>Program OPIS- Prioritná os 2</a:t>
            </a:r>
          </a:p>
        </p:txBody>
      </p:sp>
      <p:sp>
        <p:nvSpPr>
          <p:cNvPr id="14339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sz="2800" dirty="0" smtClean="0"/>
              <a:t>Digitálny pamiatkový fond (PÚ SR), Digitálne múzeum (Múzeum SNP), Dokumentačno-informačné centrum rómskej kultúry (ŠVK Prešov), Digitálna knižnica a digitálny archív (SNK), Digitálna audiovízia (SFÚ), Centrálna aplikačná infraštruktúra a registratúra (NOC), Harmonizácia informačných systémov (NOC), Digitálna galéria (SNG)</a:t>
            </a:r>
          </a:p>
          <a:p>
            <a:r>
              <a:rPr lang="sk-SK" altLang="sk-SK" sz="2800" dirty="0" smtClean="0"/>
              <a:t>Dopytové projekty</a:t>
            </a:r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BA01AD-D3E3-4D15-90BC-38FA02BEDCDF}" type="datetime1">
              <a:rPr lang="sk-SK" smtClean="0"/>
              <a:t>26. 11. 2014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Agenda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dirty="0"/>
              <a:t>Ako sme začínali a čo sme vybudovali</a:t>
            </a:r>
          </a:p>
          <a:p>
            <a:r>
              <a:rPr lang="sk-SK" altLang="sk-SK" dirty="0"/>
              <a:t>Míľniky</a:t>
            </a:r>
          </a:p>
          <a:p>
            <a:r>
              <a:rPr lang="sk-SK" altLang="sk-SK" dirty="0"/>
              <a:t>Čo sa nám podarilo dosiahnuť</a:t>
            </a:r>
          </a:p>
          <a:p>
            <a:r>
              <a:rPr lang="sk-SK" altLang="sk-SK" dirty="0"/>
              <a:t>Ako sme na tom v súčasnosti</a:t>
            </a:r>
          </a:p>
          <a:p>
            <a:r>
              <a:rPr lang="sk-SK" altLang="sk-SK" dirty="0"/>
              <a:t>Aké sú perspektívy...?</a:t>
            </a:r>
          </a:p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F28E68-3BEE-48D5-8DF5-D0840FECE8B3}" type="datetime1">
              <a:rPr lang="sk-SK" smtClean="0"/>
              <a:t>26. 11. 2014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8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dirty="0" smtClean="0"/>
              <a:t>Centrálny dátový archív (CDA)</a:t>
            </a:r>
          </a:p>
        </p:txBody>
      </p:sp>
      <p:sp>
        <p:nvSpPr>
          <p:cNvPr id="1536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dirty="0" smtClean="0"/>
              <a:t>Rozpočet: 33 148 480, 48 €</a:t>
            </a:r>
          </a:p>
          <a:p>
            <a:r>
              <a:rPr lang="sk-SK" altLang="sk-SK" dirty="0" smtClean="0"/>
              <a:t>2 nezávislé, geograficky oddelené lokality</a:t>
            </a:r>
          </a:p>
          <a:p>
            <a:r>
              <a:rPr lang="sk-SK" altLang="sk-SK" dirty="0" smtClean="0"/>
              <a:t>6 zapojených pamäťových a fondových inštitúcii (PFI) – SNG, PÚ SR, SFÚ, SNK, MSNP, ŠVK PO + dopytové projekty</a:t>
            </a:r>
          </a:p>
          <a:p>
            <a:endParaRPr lang="sk-SK" altLang="sk-SK" dirty="0" smtClean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AAD080-C78A-4529-B15B-14C4A4F069C8}" type="datetime1">
              <a:rPr lang="sk-SK" smtClean="0"/>
              <a:t>26. 11. 2014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Zadanie projektu CDA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200" dirty="0"/>
              <a:t>V rámci projektu sa vybuduje centrálny dátový archív, ktorý musí v zmysle medzinárodných bezpečnostných štandardov zabezpečiť uloženie minimálne 3 najhodnotnejších kópií digitálnych objektov na minimálne 2 lokalitách, ktoré nesmú </a:t>
            </a:r>
            <a:r>
              <a:rPr lang="sk-SK" sz="2200" dirty="0" smtClean="0"/>
              <a:t>byť </a:t>
            </a:r>
            <a:r>
              <a:rPr lang="sk-SK" sz="2200" dirty="0"/>
              <a:t>od seba vzdialené bližšie ako 50 km.</a:t>
            </a:r>
          </a:p>
          <a:p>
            <a:r>
              <a:rPr lang="sk-SK" sz="2200" dirty="0" smtClean="0"/>
              <a:t>Lokality </a:t>
            </a:r>
            <a:r>
              <a:rPr lang="sk-SK" sz="2200" dirty="0"/>
              <a:t>budú dve: Univerzitná knižnica v Bratislave (primárny sklad) a sklad sekundárny), ktorý bude zriadený v prenajatých priestoroch. Obidve lokality budú vybavené hardvérom a softvérom a navzájom </a:t>
            </a:r>
            <a:r>
              <a:rPr lang="sk-SK" sz="2200" dirty="0" err="1"/>
              <a:t>zosieťované</a:t>
            </a:r>
            <a:r>
              <a:rPr lang="sk-SK" sz="2200" dirty="0"/>
              <a:t>. Celý systém bude mať zároveň zabezpečený servis. 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A12ECA-B057-437B-82F0-D1FFF193D28A}" type="datetime1">
              <a:rPr lang="sk-SK" smtClean="0"/>
              <a:t>26. 11. 2014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7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r>
              <a:rPr lang="sk-SK" altLang="sk-SK" dirty="0" smtClean="0"/>
              <a:t>Míľniky</a:t>
            </a:r>
          </a:p>
        </p:txBody>
      </p:sp>
      <p:sp>
        <p:nvSpPr>
          <p:cNvPr id="18435" name="Zástupný symbol obsahu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3633788"/>
          </a:xfrm>
        </p:spPr>
        <p:txBody>
          <a:bodyPr/>
          <a:lstStyle/>
          <a:p>
            <a:r>
              <a:rPr lang="sk-SK" altLang="sk-SK" sz="2500" dirty="0" smtClean="0"/>
              <a:t>1.7. 2011 – začiatok realizácie projektu</a:t>
            </a:r>
          </a:p>
          <a:p>
            <a:r>
              <a:rPr lang="sk-SK" altLang="sk-SK" sz="2500" dirty="0" smtClean="0"/>
              <a:t>30.11. 2011 – odovzdanie </a:t>
            </a:r>
            <a:r>
              <a:rPr lang="sk-SK" altLang="sk-SK" sz="2500" dirty="0" err="1" smtClean="0"/>
              <a:t>ŽoNFP</a:t>
            </a:r>
            <a:endParaRPr lang="sk-SK" altLang="sk-SK" sz="2500" dirty="0" smtClean="0"/>
          </a:p>
          <a:p>
            <a:r>
              <a:rPr lang="sk-SK" altLang="sk-SK" sz="2500" dirty="0" smtClean="0"/>
              <a:t>13.3. 2012 – podpis zmluvy o NFP</a:t>
            </a:r>
          </a:p>
          <a:p>
            <a:r>
              <a:rPr lang="sk-SK" altLang="sk-SK" sz="2500" dirty="0" smtClean="0"/>
              <a:t>9.7. 2012 – inštalácia technológii</a:t>
            </a:r>
          </a:p>
          <a:p>
            <a:r>
              <a:rPr lang="sk-SK" altLang="sk-SK" sz="2500" dirty="0" smtClean="0"/>
              <a:t>Od 11/2012 - podpis a priebežná aktualizácia dohôd o zverení obsahu na dlhodobú archiváciu</a:t>
            </a:r>
          </a:p>
          <a:p>
            <a:r>
              <a:rPr lang="sk-SK" altLang="sk-SK" sz="2500" dirty="0" smtClean="0"/>
              <a:t>30.6. 2014 – ukončenie rekonštrukcie projektového zázemia</a:t>
            </a:r>
          </a:p>
          <a:p>
            <a:r>
              <a:rPr lang="sk-SK" altLang="sk-SK" sz="2500" dirty="0" smtClean="0"/>
              <a:t>10-11/2014 - Certifikácia SMIB ISO 27001/2</a:t>
            </a:r>
          </a:p>
          <a:p>
            <a:r>
              <a:rPr lang="sk-SK" altLang="sk-SK" sz="2500" dirty="0" smtClean="0">
                <a:solidFill>
                  <a:srgbClr val="FF0000"/>
                </a:solidFill>
              </a:rPr>
              <a:t>† 31.12. 2014 – koniec projektu</a:t>
            </a:r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9800F7-9740-421B-8F9F-FA5A1DD6F525}" type="datetime1">
              <a:rPr lang="sk-SK" smtClean="0"/>
              <a:t>26. 11. 2014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Posledný rok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Dokončenie stavebných prác (4/2014)</a:t>
            </a:r>
          </a:p>
          <a:p>
            <a:r>
              <a:rPr lang="sk-SK" dirty="0" smtClean="0"/>
              <a:t>Presťahovanie technológii do Bratislavy (4-5/2014)</a:t>
            </a:r>
          </a:p>
          <a:p>
            <a:r>
              <a:rPr lang="sk-SK" dirty="0" smtClean="0"/>
              <a:t>Spustenie vkladov od PFI (6/2014)</a:t>
            </a:r>
          </a:p>
          <a:p>
            <a:r>
              <a:rPr lang="sk-SK" dirty="0" smtClean="0"/>
              <a:t>Certifikácia SMIB (10-11/2014)</a:t>
            </a:r>
          </a:p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DD9645-E37C-4E7B-9CD5-081B8BFD47D4}" type="datetime1">
              <a:rPr lang="sk-SK" smtClean="0"/>
              <a:t>26. 11. 2014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6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CDA – Bratislava (A)</a:t>
            </a:r>
          </a:p>
        </p:txBody>
      </p:sp>
      <p:pic>
        <p:nvPicPr>
          <p:cNvPr id="2" name="Zástupný symbol obsahu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132856"/>
            <a:ext cx="5374853" cy="4031140"/>
          </a:xfrm>
        </p:spPr>
      </p:pic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39F311-623A-4855-8FA2-AD71F4F2BD38}" type="datetime1">
              <a:rPr lang="sk-SK" smtClean="0"/>
              <a:t>26. 11. 2014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CDA – Martin (B)</a:t>
            </a:r>
          </a:p>
        </p:txBody>
      </p:sp>
      <p:pic>
        <p:nvPicPr>
          <p:cNvPr id="2" name="Zástupný symbol obsahu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060848"/>
            <a:ext cx="4845050" cy="3633788"/>
          </a:xfrm>
        </p:spPr>
      </p:pic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913766-EC03-4F62-84AE-00DC15E32229}" type="datetime1">
              <a:rPr lang="sk-SK" smtClean="0"/>
              <a:t>26. 11. 2014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TGrou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VTGroup</Template>
  <TotalTime>3043</TotalTime>
  <Words>814</Words>
  <Application>Microsoft Office PowerPoint</Application>
  <PresentationFormat>Prezentácia na obrazovke (4:3)</PresentationFormat>
  <Paragraphs>130</Paragraphs>
  <Slides>19</Slides>
  <Notes>8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0" baseType="lpstr">
      <vt:lpstr>VTGroup</vt:lpstr>
      <vt:lpstr>Centrálny dátový archív – Dlhodobá ochrana digitalizovaného kultúrneho dedičstva na Slovensku</vt:lpstr>
      <vt:lpstr>Program OPIS- Prioritná os 2</vt:lpstr>
      <vt:lpstr>Agenda</vt:lpstr>
      <vt:lpstr>Centrálny dátový archív (CDA)</vt:lpstr>
      <vt:lpstr>Zadanie projektu CDA</vt:lpstr>
      <vt:lpstr>Míľniky</vt:lpstr>
      <vt:lpstr>Posledný rok</vt:lpstr>
      <vt:lpstr>CDA – Bratislava (A)</vt:lpstr>
      <vt:lpstr>CDA – Martin (B)</vt:lpstr>
      <vt:lpstr>Čo je CDA?</vt:lpstr>
      <vt:lpstr>Vyššie ciele</vt:lpstr>
      <vt:lpstr>Čo sme dosiahli</vt:lpstr>
      <vt:lpstr>Základné procesy archívu</vt:lpstr>
      <vt:lpstr>Manažment CDA</vt:lpstr>
      <vt:lpstr>Certifikácia LTP v rámci CDA</vt:lpstr>
      <vt:lpstr>Čo nás čaká?</vt:lpstr>
      <vt:lpstr>Problémy</vt:lpstr>
      <vt:lpstr>Výzvy</vt:lpstr>
      <vt:lpstr>Ďakujem za pozornosť.</vt:lpstr>
    </vt:vector>
  </TitlesOfParts>
  <Company>TEMPEST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TEMPEST a.s.</dc:creator>
  <cp:lastModifiedBy>ciglaniv</cp:lastModifiedBy>
  <cp:revision>152</cp:revision>
  <dcterms:created xsi:type="dcterms:W3CDTF">2011-10-10T11:35:46Z</dcterms:created>
  <dcterms:modified xsi:type="dcterms:W3CDTF">2014-11-26T08:23:20Z</dcterms:modified>
</cp:coreProperties>
</file>